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8/15/2015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8/15/2015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8/15/2015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8/15/2015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8/15/2015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8/15/2015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8/15/2015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8/15/2015</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386366"/>
            <a:ext cx="7766936" cy="3664470"/>
          </a:xfrm>
        </p:spPr>
        <p:txBody>
          <a:bodyPr/>
          <a:lstStyle/>
          <a:p>
            <a:pPr algn="ctr"/>
            <a:r>
              <a:rPr lang="en-US" sz="3600" b="1" dirty="0">
                <a:solidFill>
                  <a:srgbClr val="00B050"/>
                </a:solidFill>
              </a:rPr>
              <a:t>COACHING-INNOVATIVE APPROACH FOR BETTER INTEGRATION OF REFUGEES</a:t>
            </a:r>
            <a:r>
              <a:rPr lang="en-US" sz="3600" dirty="0">
                <a:solidFill>
                  <a:srgbClr val="00B050"/>
                </a:solidFill>
              </a:rPr>
              <a:t/>
            </a:r>
            <a:br>
              <a:rPr lang="en-US" sz="3600" dirty="0">
                <a:solidFill>
                  <a:srgbClr val="00B050"/>
                </a:solidFill>
              </a:rPr>
            </a:br>
            <a:endParaRPr lang="en-US" sz="3600" dirty="0">
              <a:solidFill>
                <a:srgbClr val="00B050"/>
              </a:solidFill>
            </a:endParaRPr>
          </a:p>
        </p:txBody>
      </p:sp>
      <p:sp>
        <p:nvSpPr>
          <p:cNvPr id="3" name="Subtitle 2"/>
          <p:cNvSpPr>
            <a:spLocks noGrp="1"/>
          </p:cNvSpPr>
          <p:nvPr>
            <p:ph type="subTitle" idx="1"/>
          </p:nvPr>
        </p:nvSpPr>
        <p:spPr/>
        <p:txBody>
          <a:bodyPr/>
          <a:lstStyle/>
          <a:p>
            <a:r>
              <a:rPr lang="en-US" b="1" dirty="0" smtClean="0">
                <a:solidFill>
                  <a:srgbClr val="00B050"/>
                </a:solidFill>
              </a:rPr>
              <a:t>GRUNDTVIG PROGRAM-LEARNING </a:t>
            </a:r>
            <a:r>
              <a:rPr lang="en-US" b="1" dirty="0" smtClean="0">
                <a:solidFill>
                  <a:srgbClr val="00B050"/>
                </a:solidFill>
              </a:rPr>
              <a:t>PARTNERSHIPS</a:t>
            </a:r>
          </a:p>
          <a:p>
            <a:r>
              <a:rPr lang="en-US" b="1" dirty="0" smtClean="0">
                <a:solidFill>
                  <a:srgbClr val="00B050"/>
                </a:solidFill>
              </a:rPr>
              <a:t>Trainer Silvia </a:t>
            </a:r>
            <a:r>
              <a:rPr lang="en-US" b="1" dirty="0" err="1" smtClean="0">
                <a:solidFill>
                  <a:srgbClr val="00B050"/>
                </a:solidFill>
              </a:rPr>
              <a:t>Berbec</a:t>
            </a:r>
            <a:r>
              <a:rPr lang="en-US" b="1" dirty="0" smtClean="0">
                <a:solidFill>
                  <a:srgbClr val="00B050"/>
                </a:solidFill>
              </a:rPr>
              <a:t>-Association Pro </a:t>
            </a:r>
            <a:r>
              <a:rPr lang="en-US" b="1" dirty="0" err="1" smtClean="0">
                <a:solidFill>
                  <a:srgbClr val="00B050"/>
                </a:solidFill>
              </a:rPr>
              <a:t>Refugiu</a:t>
            </a:r>
            <a:endParaRPr lang="en-US" b="1" dirty="0">
              <a:solidFill>
                <a:srgbClr val="00B050"/>
              </a:solidFill>
            </a:endParaRPr>
          </a:p>
        </p:txBody>
      </p:sp>
      <p:pic>
        <p:nvPicPr>
          <p:cNvPr id="4" name="Picture 3" descr="The image “file:///C:/Users/Silvia/AppData/Local/Temp/Rar$DIa0.376/EU_flag_LLP_EN-01.png” cannot be displayed, because it contains errors."/>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82437" y="687812"/>
            <a:ext cx="1924050" cy="742950"/>
          </a:xfrm>
          <a:prstGeom prst="rect">
            <a:avLst/>
          </a:prstGeom>
          <a:noFill/>
          <a:ln>
            <a:noFill/>
          </a:ln>
        </p:spPr>
      </p:pic>
      <p:pic>
        <p:nvPicPr>
          <p:cNvPr id="5" name="Picture 4" descr="Asociatia Pro Refugiu final"/>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27184" y="864024"/>
            <a:ext cx="1417548" cy="566738"/>
          </a:xfrm>
          <a:prstGeom prst="rect">
            <a:avLst/>
          </a:prstGeom>
          <a:noFill/>
          <a:ln>
            <a:noFill/>
          </a:ln>
        </p:spPr>
      </p:pic>
      <p:pic>
        <p:nvPicPr>
          <p:cNvPr id="6" name="Picture 5" descr="The image “file:///C:/Users/Silvia/Desktop/logo.png” cannot be displayed, because it contains errors."/>
          <p:cNvPicPr/>
          <p:nvPr/>
        </p:nvPicPr>
        <p:blipFill>
          <a:blip r:embed="rId4">
            <a:extLst>
              <a:ext uri="{28A0092B-C50C-407E-A947-70E740481C1C}">
                <a14:useLocalDpi xmlns:a14="http://schemas.microsoft.com/office/drawing/2010/main" val="0"/>
              </a:ext>
            </a:extLst>
          </a:blip>
          <a:srcRect/>
          <a:stretch>
            <a:fillRect/>
          </a:stretch>
        </p:blipFill>
        <p:spPr bwMode="auto">
          <a:xfrm>
            <a:off x="5802069" y="687812"/>
            <a:ext cx="638175" cy="866775"/>
          </a:xfrm>
          <a:prstGeom prst="rect">
            <a:avLst/>
          </a:prstGeom>
          <a:noFill/>
          <a:ln>
            <a:noFill/>
          </a:ln>
        </p:spPr>
      </p:pic>
      <p:pic>
        <p:nvPicPr>
          <p:cNvPr id="7" name="Picture 6" descr="H R L LOGO CB"/>
          <p:cNvPicPr/>
          <p:nvPr/>
        </p:nvPicPr>
        <p:blipFill>
          <a:blip r:embed="rId5" cstate="print">
            <a:lum bright="-40000" contrast="-40000"/>
            <a:extLst>
              <a:ext uri="{28A0092B-C50C-407E-A947-70E740481C1C}">
                <a14:useLocalDpi xmlns:a14="http://schemas.microsoft.com/office/drawing/2010/main" val="0"/>
              </a:ext>
            </a:extLst>
          </a:blip>
          <a:srcRect/>
          <a:stretch>
            <a:fillRect/>
          </a:stretch>
        </p:blipFill>
        <p:spPr bwMode="auto">
          <a:xfrm>
            <a:off x="7164879" y="687812"/>
            <a:ext cx="1133475" cy="704850"/>
          </a:xfrm>
          <a:prstGeom prst="rect">
            <a:avLst/>
          </a:prstGeom>
          <a:noFill/>
          <a:ln>
            <a:noFill/>
          </a:ln>
        </p:spPr>
      </p:pic>
    </p:spTree>
    <p:extLst>
      <p:ext uri="{BB962C8B-B14F-4D97-AF65-F5344CB8AC3E}">
        <p14:creationId xmlns:p14="http://schemas.microsoft.com/office/powerpoint/2010/main" val="33459844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515156"/>
            <a:ext cx="7766936" cy="1803042"/>
          </a:xfrm>
        </p:spPr>
        <p:txBody>
          <a:bodyPr/>
          <a:lstStyle/>
          <a:p>
            <a:pPr algn="ctr"/>
            <a:r>
              <a:rPr lang="en-US" sz="3600" b="1" i="1" dirty="0"/>
              <a:t>THE COACHING PROCESS</a:t>
            </a:r>
            <a:r>
              <a:rPr lang="en-US" sz="3600" dirty="0"/>
              <a:t/>
            </a:r>
            <a:br>
              <a:rPr lang="en-US" sz="3600" dirty="0"/>
            </a:br>
            <a:endParaRPr lang="en-US" sz="3600" dirty="0"/>
          </a:p>
        </p:txBody>
      </p:sp>
      <p:sp>
        <p:nvSpPr>
          <p:cNvPr id="3" name="Subtitle 2"/>
          <p:cNvSpPr>
            <a:spLocks noGrp="1"/>
          </p:cNvSpPr>
          <p:nvPr>
            <p:ph type="subTitle" idx="1"/>
          </p:nvPr>
        </p:nvSpPr>
        <p:spPr>
          <a:xfrm>
            <a:off x="1507067" y="2665927"/>
            <a:ext cx="7766936" cy="3490174"/>
          </a:xfrm>
        </p:spPr>
        <p:txBody>
          <a:bodyPr/>
          <a:lstStyle/>
          <a:p>
            <a:pPr algn="just"/>
            <a:r>
              <a:rPr lang="en-US" b="1" dirty="0">
                <a:solidFill>
                  <a:srgbClr val="00B050"/>
                </a:solidFill>
              </a:rPr>
              <a:t>COACHING </a:t>
            </a:r>
            <a:r>
              <a:rPr lang="en-US" b="1" dirty="0" smtClean="0">
                <a:solidFill>
                  <a:srgbClr val="00B050"/>
                </a:solidFill>
              </a:rPr>
              <a:t>SESSIONS</a:t>
            </a:r>
          </a:p>
          <a:p>
            <a:pPr algn="just"/>
            <a:r>
              <a:rPr lang="en-US" dirty="0">
                <a:solidFill>
                  <a:schemeClr val="tx1"/>
                </a:solidFill>
              </a:rPr>
              <a:t>Guiding Principles</a:t>
            </a:r>
          </a:p>
          <a:p>
            <a:pPr lvl="0" algn="just"/>
            <a:r>
              <a:rPr lang="en-US" dirty="0">
                <a:solidFill>
                  <a:schemeClr val="tx1"/>
                </a:solidFill>
              </a:rPr>
              <a:t>Surface understanding/insights – enquiry, build mutual understanding; enable knowledge and values to surface; redefine goals ( </a:t>
            </a:r>
            <a:r>
              <a:rPr lang="en-US" dirty="0" err="1">
                <a:solidFill>
                  <a:schemeClr val="tx1"/>
                </a:solidFill>
              </a:rPr>
              <a:t>i.e</a:t>
            </a:r>
            <a:r>
              <a:rPr lang="en-US" dirty="0">
                <a:solidFill>
                  <a:schemeClr val="tx1"/>
                </a:solidFill>
              </a:rPr>
              <a:t> what they want now)</a:t>
            </a:r>
          </a:p>
          <a:p>
            <a:pPr lvl="0" algn="just"/>
            <a:r>
              <a:rPr lang="en-US" dirty="0">
                <a:solidFill>
                  <a:schemeClr val="tx1"/>
                </a:solidFill>
              </a:rPr>
              <a:t>Shape agreements/conclusions – summarize ideas, options; find specific actions f appropriate; create a sense of the future.</a:t>
            </a:r>
          </a:p>
          <a:p>
            <a:pPr lvl="0" algn="just"/>
            <a:r>
              <a:rPr lang="en-US" dirty="0" smtClean="0">
                <a:solidFill>
                  <a:schemeClr val="tx1"/>
                </a:solidFill>
              </a:rPr>
              <a:t>Completion/close </a:t>
            </a:r>
            <a:r>
              <a:rPr lang="en-US" dirty="0">
                <a:solidFill>
                  <a:schemeClr val="tx1"/>
                </a:solidFill>
              </a:rPr>
              <a:t>– summarize; checks/validation; next steps.</a:t>
            </a:r>
          </a:p>
          <a:p>
            <a:pPr algn="just"/>
            <a:endParaRPr lang="en-US" dirty="0"/>
          </a:p>
        </p:txBody>
      </p:sp>
    </p:spTree>
    <p:extLst>
      <p:ext uri="{BB962C8B-B14F-4D97-AF65-F5344CB8AC3E}">
        <p14:creationId xmlns:p14="http://schemas.microsoft.com/office/powerpoint/2010/main" val="34831656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575734"/>
            <a:ext cx="7766936" cy="1646302"/>
          </a:xfrm>
        </p:spPr>
        <p:txBody>
          <a:bodyPr/>
          <a:lstStyle/>
          <a:p>
            <a:pPr algn="ctr"/>
            <a:r>
              <a:rPr lang="en-US" sz="3200" b="1" dirty="0"/>
              <a:t>METHODS TO MONITOR THE COACHEE PROGRESS</a:t>
            </a:r>
            <a:r>
              <a:rPr lang="en-US" sz="3200" dirty="0"/>
              <a:t/>
            </a:r>
            <a:br>
              <a:rPr lang="en-US" sz="3200" dirty="0"/>
            </a:br>
            <a:endParaRPr lang="en-US" sz="3200" dirty="0"/>
          </a:p>
        </p:txBody>
      </p:sp>
      <p:sp>
        <p:nvSpPr>
          <p:cNvPr id="3" name="Subtitle 2"/>
          <p:cNvSpPr>
            <a:spLocks noGrp="1"/>
          </p:cNvSpPr>
          <p:nvPr>
            <p:ph type="subTitle" idx="1"/>
          </p:nvPr>
        </p:nvSpPr>
        <p:spPr>
          <a:xfrm>
            <a:off x="1507067" y="2459865"/>
            <a:ext cx="7766936" cy="2687867"/>
          </a:xfrm>
        </p:spPr>
        <p:txBody>
          <a:bodyPr/>
          <a:lstStyle/>
          <a:p>
            <a:pPr algn="just"/>
            <a:r>
              <a:rPr lang="en-US" b="1" dirty="0" smtClean="0">
                <a:solidFill>
                  <a:schemeClr val="tx1"/>
                </a:solidFill>
              </a:rPr>
              <a:t>The </a:t>
            </a:r>
            <a:r>
              <a:rPr lang="en-US" b="1" dirty="0">
                <a:solidFill>
                  <a:schemeClr val="tx1"/>
                </a:solidFill>
              </a:rPr>
              <a:t>Scale from 1 to 10</a:t>
            </a:r>
            <a:endParaRPr lang="en-US" dirty="0">
              <a:solidFill>
                <a:schemeClr val="tx1"/>
              </a:solidFill>
            </a:endParaRPr>
          </a:p>
          <a:p>
            <a:pPr algn="just"/>
            <a:r>
              <a:rPr lang="en-US" b="1" dirty="0" smtClean="0">
                <a:solidFill>
                  <a:schemeClr val="tx1"/>
                </a:solidFill>
              </a:rPr>
              <a:t>Homework</a:t>
            </a:r>
          </a:p>
          <a:p>
            <a:pPr algn="just"/>
            <a:r>
              <a:rPr lang="en-US" b="1" dirty="0" smtClean="0">
                <a:solidFill>
                  <a:schemeClr val="tx1"/>
                </a:solidFill>
              </a:rPr>
              <a:t>Action Brainstorming Worksheets</a:t>
            </a:r>
          </a:p>
          <a:p>
            <a:pPr algn="just"/>
            <a:r>
              <a:rPr lang="en-US" b="1" dirty="0" smtClean="0">
                <a:solidFill>
                  <a:schemeClr val="tx1"/>
                </a:solidFill>
              </a:rPr>
              <a:t>Wrap-Up Session Questions</a:t>
            </a:r>
          </a:p>
          <a:p>
            <a:pPr algn="just"/>
            <a:endParaRPr lang="en-US" dirty="0">
              <a:solidFill>
                <a:schemeClr val="tx1"/>
              </a:solidFill>
            </a:endParaRPr>
          </a:p>
          <a:p>
            <a:pPr algn="just"/>
            <a:endParaRPr lang="en-US" dirty="0"/>
          </a:p>
        </p:txBody>
      </p:sp>
    </p:spTree>
    <p:extLst>
      <p:ext uri="{BB962C8B-B14F-4D97-AF65-F5344CB8AC3E}">
        <p14:creationId xmlns:p14="http://schemas.microsoft.com/office/powerpoint/2010/main" val="14678002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579549"/>
            <a:ext cx="7766936" cy="2047741"/>
          </a:xfrm>
        </p:spPr>
        <p:txBody>
          <a:bodyPr/>
          <a:lstStyle/>
          <a:p>
            <a:pPr algn="ctr"/>
            <a:r>
              <a:rPr lang="en-US" sz="3600" dirty="0" smtClean="0"/>
              <a:t>Intercultural Coaching</a:t>
            </a:r>
            <a:endParaRPr lang="en-US" sz="3600" dirty="0"/>
          </a:p>
        </p:txBody>
      </p:sp>
      <p:sp>
        <p:nvSpPr>
          <p:cNvPr id="3" name="Subtitle 2"/>
          <p:cNvSpPr>
            <a:spLocks noGrp="1"/>
          </p:cNvSpPr>
          <p:nvPr>
            <p:ph type="subTitle" idx="1"/>
          </p:nvPr>
        </p:nvSpPr>
        <p:spPr>
          <a:xfrm>
            <a:off x="1507067" y="2846231"/>
            <a:ext cx="7766936" cy="3052293"/>
          </a:xfrm>
        </p:spPr>
        <p:txBody>
          <a:bodyPr>
            <a:normAutofit lnSpcReduction="10000"/>
          </a:bodyPr>
          <a:lstStyle/>
          <a:p>
            <a:pPr algn="just"/>
            <a:r>
              <a:rPr lang="en-US" sz="2000" dirty="0">
                <a:solidFill>
                  <a:schemeClr val="tx1"/>
                </a:solidFill>
              </a:rPr>
              <a:t>Intercultural coaching has the same basic tenets as the standard professional coaching but also takes into consideration the </a:t>
            </a:r>
            <a:r>
              <a:rPr lang="en-US" sz="2000" dirty="0" err="1">
                <a:solidFill>
                  <a:schemeClr val="tx1"/>
                </a:solidFill>
              </a:rPr>
              <a:t>coachee’s</a:t>
            </a:r>
            <a:r>
              <a:rPr lang="en-US" sz="2000" dirty="0">
                <a:solidFill>
                  <a:schemeClr val="tx1"/>
                </a:solidFill>
              </a:rPr>
              <a:t> cultural perspective and those of the people around him/her. Intercultural coaching focuses on creating an “intercultural climate” that allows the coach and </a:t>
            </a:r>
            <a:r>
              <a:rPr lang="en-US" sz="2000" dirty="0" err="1">
                <a:solidFill>
                  <a:schemeClr val="tx1"/>
                </a:solidFill>
              </a:rPr>
              <a:t>coachee</a:t>
            </a:r>
            <a:r>
              <a:rPr lang="en-US" sz="2000" dirty="0">
                <a:solidFill>
                  <a:schemeClr val="tx1"/>
                </a:solidFill>
              </a:rPr>
              <a:t> to become more culturally aware and adapt their behavior and expectations as appropriate. Intercultural coaching takes into consideration the different worldviews, needs, values and expectations that people from different cultural backgrounds can bring to the coaching process</a:t>
            </a:r>
            <a:r>
              <a:rPr lang="en-US" dirty="0"/>
              <a:t>.</a:t>
            </a:r>
          </a:p>
          <a:p>
            <a:endParaRPr lang="en-US" dirty="0"/>
          </a:p>
        </p:txBody>
      </p:sp>
    </p:spTree>
    <p:extLst>
      <p:ext uri="{BB962C8B-B14F-4D97-AF65-F5344CB8AC3E}">
        <p14:creationId xmlns:p14="http://schemas.microsoft.com/office/powerpoint/2010/main" val="6559568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579550"/>
            <a:ext cx="7766936" cy="1712890"/>
          </a:xfrm>
        </p:spPr>
        <p:txBody>
          <a:bodyPr/>
          <a:lstStyle/>
          <a:p>
            <a:pPr algn="ctr"/>
            <a:r>
              <a:rPr lang="en-US" dirty="0" smtClean="0"/>
              <a:t>Project Presentation</a:t>
            </a:r>
            <a:endParaRPr lang="en-US" dirty="0"/>
          </a:p>
        </p:txBody>
      </p:sp>
      <p:sp>
        <p:nvSpPr>
          <p:cNvPr id="3" name="Subtitle 2"/>
          <p:cNvSpPr>
            <a:spLocks noGrp="1"/>
          </p:cNvSpPr>
          <p:nvPr>
            <p:ph type="subTitle" idx="1"/>
          </p:nvPr>
        </p:nvSpPr>
        <p:spPr>
          <a:xfrm>
            <a:off x="1507067" y="2498503"/>
            <a:ext cx="7766936" cy="2610594"/>
          </a:xfrm>
        </p:spPr>
        <p:txBody>
          <a:bodyPr>
            <a:normAutofit/>
          </a:bodyPr>
          <a:lstStyle/>
          <a:p>
            <a:pPr algn="just"/>
            <a:r>
              <a:rPr lang="en-US" sz="2000" dirty="0" smtClean="0">
                <a:solidFill>
                  <a:schemeClr val="tx1"/>
                </a:solidFill>
              </a:rPr>
              <a:t>August 2013 –July 2015</a:t>
            </a:r>
          </a:p>
          <a:p>
            <a:pPr algn="just"/>
            <a:r>
              <a:rPr lang="en-US" sz="2000" dirty="0" smtClean="0">
                <a:solidFill>
                  <a:schemeClr val="tx1"/>
                </a:solidFill>
              </a:rPr>
              <a:t>Coordinator Association Pro </a:t>
            </a:r>
            <a:r>
              <a:rPr lang="en-US" sz="2000" dirty="0" err="1" smtClean="0">
                <a:solidFill>
                  <a:schemeClr val="tx1"/>
                </a:solidFill>
              </a:rPr>
              <a:t>Refugiu</a:t>
            </a:r>
            <a:r>
              <a:rPr lang="en-US" sz="2000" dirty="0" smtClean="0">
                <a:solidFill>
                  <a:schemeClr val="tx1"/>
                </a:solidFill>
              </a:rPr>
              <a:t> Romania</a:t>
            </a:r>
          </a:p>
          <a:p>
            <a:pPr algn="just"/>
            <a:r>
              <a:rPr lang="en-US" sz="2000" dirty="0" smtClean="0">
                <a:solidFill>
                  <a:schemeClr val="tx1"/>
                </a:solidFill>
              </a:rPr>
              <a:t>Partners Caritas Prague Czech Republic</a:t>
            </a:r>
            <a:endParaRPr lang="en-US" sz="2000" dirty="0">
              <a:solidFill>
                <a:schemeClr val="tx1"/>
              </a:solidFill>
            </a:endParaRPr>
          </a:p>
          <a:p>
            <a:pPr algn="just"/>
            <a:r>
              <a:rPr lang="en-US" sz="2000" dirty="0" smtClean="0">
                <a:solidFill>
                  <a:schemeClr val="tx1"/>
                </a:solidFill>
              </a:rPr>
              <a:t>              Human Rights League Slovakia</a:t>
            </a:r>
          </a:p>
        </p:txBody>
      </p:sp>
    </p:spTree>
    <p:extLst>
      <p:ext uri="{BB962C8B-B14F-4D97-AF65-F5344CB8AC3E}">
        <p14:creationId xmlns:p14="http://schemas.microsoft.com/office/powerpoint/2010/main" val="17520936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656823"/>
            <a:ext cx="7766936" cy="2292439"/>
          </a:xfrm>
        </p:spPr>
        <p:txBody>
          <a:bodyPr/>
          <a:lstStyle/>
          <a:p>
            <a:r>
              <a:rPr lang="en-US" dirty="0"/>
              <a:t>Project Presentation</a:t>
            </a:r>
          </a:p>
        </p:txBody>
      </p:sp>
      <p:sp>
        <p:nvSpPr>
          <p:cNvPr id="3" name="Subtitle 2"/>
          <p:cNvSpPr>
            <a:spLocks noGrp="1"/>
          </p:cNvSpPr>
          <p:nvPr>
            <p:ph type="subTitle" idx="1"/>
          </p:nvPr>
        </p:nvSpPr>
        <p:spPr>
          <a:xfrm>
            <a:off x="1507066" y="3103809"/>
            <a:ext cx="8023299" cy="2575774"/>
          </a:xfrm>
        </p:spPr>
        <p:txBody>
          <a:bodyPr>
            <a:normAutofit/>
          </a:bodyPr>
          <a:lstStyle/>
          <a:p>
            <a:pPr algn="just"/>
            <a:r>
              <a:rPr lang="en-US" sz="2000" b="1" dirty="0" smtClean="0">
                <a:solidFill>
                  <a:srgbClr val="00B050"/>
                </a:solidFill>
              </a:rPr>
              <a:t>Objectives</a:t>
            </a:r>
          </a:p>
          <a:p>
            <a:pPr algn="just"/>
            <a:r>
              <a:rPr lang="en-US" sz="2000" dirty="0">
                <a:solidFill>
                  <a:schemeClr val="tx1"/>
                </a:solidFill>
              </a:rPr>
              <a:t>Improving quality of counseling, assistance for refugees’ integration by strengthening professional skills of specialized staff from NGOs and other relevant authorities.</a:t>
            </a:r>
          </a:p>
          <a:p>
            <a:pPr algn="just"/>
            <a:r>
              <a:rPr lang="en-US" sz="2000" dirty="0">
                <a:solidFill>
                  <a:schemeClr val="tx1"/>
                </a:solidFill>
              </a:rPr>
              <a:t>Increase level of communication, collaboration, exchange of best practices among professionals working with refugees from Romania, Czech Republic and Slovakia.</a:t>
            </a:r>
          </a:p>
          <a:p>
            <a:pPr algn="just"/>
            <a:endParaRPr lang="en-US" dirty="0"/>
          </a:p>
        </p:txBody>
      </p:sp>
    </p:spTree>
    <p:extLst>
      <p:ext uri="{BB962C8B-B14F-4D97-AF65-F5344CB8AC3E}">
        <p14:creationId xmlns:p14="http://schemas.microsoft.com/office/powerpoint/2010/main" val="5362821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434066"/>
            <a:ext cx="7766936" cy="1646302"/>
          </a:xfrm>
        </p:spPr>
        <p:txBody>
          <a:bodyPr/>
          <a:lstStyle/>
          <a:p>
            <a:r>
              <a:rPr lang="en-US" dirty="0"/>
              <a:t>Project Presentation</a:t>
            </a:r>
          </a:p>
        </p:txBody>
      </p:sp>
      <p:sp>
        <p:nvSpPr>
          <p:cNvPr id="3" name="Subtitle 2"/>
          <p:cNvSpPr>
            <a:spLocks noGrp="1"/>
          </p:cNvSpPr>
          <p:nvPr>
            <p:ph type="subTitle" idx="1"/>
          </p:nvPr>
        </p:nvSpPr>
        <p:spPr>
          <a:xfrm>
            <a:off x="1507067" y="2446986"/>
            <a:ext cx="7766936" cy="3477295"/>
          </a:xfrm>
        </p:spPr>
        <p:txBody>
          <a:bodyPr>
            <a:normAutofit fontScale="92500" lnSpcReduction="10000"/>
          </a:bodyPr>
          <a:lstStyle/>
          <a:p>
            <a:pPr algn="just"/>
            <a:r>
              <a:rPr lang="en-US" sz="2200" b="1" dirty="0" smtClean="0">
                <a:solidFill>
                  <a:srgbClr val="00B050"/>
                </a:solidFill>
              </a:rPr>
              <a:t>Activities</a:t>
            </a:r>
          </a:p>
          <a:p>
            <a:pPr algn="just"/>
            <a:r>
              <a:rPr lang="en-US" dirty="0" smtClean="0">
                <a:solidFill>
                  <a:schemeClr val="tx1"/>
                </a:solidFill>
              </a:rPr>
              <a:t>3 </a:t>
            </a:r>
            <a:r>
              <a:rPr lang="en-US" dirty="0">
                <a:solidFill>
                  <a:schemeClr val="tx1"/>
                </a:solidFill>
              </a:rPr>
              <a:t>study visits in each partner’s country in order to observe the methods used for refugees’ assistance, share experience, identify best practices</a:t>
            </a:r>
            <a:r>
              <a:rPr lang="en-US" dirty="0" smtClean="0">
                <a:solidFill>
                  <a:schemeClr val="tx1"/>
                </a:solidFill>
              </a:rPr>
              <a:t>.</a:t>
            </a:r>
          </a:p>
          <a:p>
            <a:pPr algn="just"/>
            <a:r>
              <a:rPr lang="en-US" dirty="0">
                <a:solidFill>
                  <a:schemeClr val="tx1"/>
                </a:solidFill>
              </a:rPr>
              <a:t>Develop project’s website </a:t>
            </a:r>
            <a:r>
              <a:rPr lang="en-US" dirty="0" smtClean="0">
                <a:solidFill>
                  <a:schemeClr val="tx1"/>
                </a:solidFill>
              </a:rPr>
              <a:t>containing </a:t>
            </a:r>
            <a:r>
              <a:rPr lang="en-US" dirty="0">
                <a:solidFill>
                  <a:schemeClr val="tx1"/>
                </a:solidFill>
              </a:rPr>
              <a:t>an online forum increasing in this way the transnational dialogue among professionals working with refugees from Romania, Czech Republic and Slovakia</a:t>
            </a:r>
            <a:r>
              <a:rPr lang="en-US" dirty="0" smtClean="0">
                <a:solidFill>
                  <a:schemeClr val="tx1"/>
                </a:solidFill>
              </a:rPr>
              <a:t>.</a:t>
            </a:r>
          </a:p>
          <a:p>
            <a:pPr algn="just"/>
            <a:r>
              <a:rPr lang="en-US" dirty="0">
                <a:solidFill>
                  <a:schemeClr val="tx1"/>
                </a:solidFill>
              </a:rPr>
              <a:t>Create a coaching manual with relevant methods and techniques that could be used during counseling sessions provided by specialists to refugees.</a:t>
            </a:r>
          </a:p>
          <a:p>
            <a:pPr algn="just"/>
            <a:r>
              <a:rPr lang="en-US" dirty="0">
                <a:solidFill>
                  <a:schemeClr val="tx1"/>
                </a:solidFill>
              </a:rPr>
              <a:t>Organize 3 seminars in each country in order to present the coaching manual and help professionals from various authorities, NGOs to learn how to apply the methods, techniques presented in the manual during their current work with refugees.</a:t>
            </a:r>
          </a:p>
          <a:p>
            <a:pPr algn="just"/>
            <a:endParaRPr lang="en-US" dirty="0"/>
          </a:p>
          <a:p>
            <a:pPr algn="just"/>
            <a:endParaRPr lang="en-US" dirty="0"/>
          </a:p>
        </p:txBody>
      </p:sp>
    </p:spTree>
    <p:extLst>
      <p:ext uri="{BB962C8B-B14F-4D97-AF65-F5344CB8AC3E}">
        <p14:creationId xmlns:p14="http://schemas.microsoft.com/office/powerpoint/2010/main" val="41850907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22977" y="167425"/>
            <a:ext cx="7766936" cy="1979625"/>
          </a:xfrm>
        </p:spPr>
        <p:txBody>
          <a:bodyPr/>
          <a:lstStyle/>
          <a:p>
            <a:pPr algn="ctr"/>
            <a:r>
              <a:rPr lang="en-US" sz="3200" dirty="0" smtClean="0"/>
              <a:t>What is Coaching? Support method for the integration of refugees</a:t>
            </a:r>
            <a:r>
              <a:rPr lang="en-US" dirty="0"/>
              <a:t/>
            </a:r>
            <a:br>
              <a:rPr lang="en-US" dirty="0"/>
            </a:br>
            <a:endParaRPr lang="en-US" dirty="0"/>
          </a:p>
        </p:txBody>
      </p:sp>
      <p:sp>
        <p:nvSpPr>
          <p:cNvPr id="3" name="Subtitle 2"/>
          <p:cNvSpPr>
            <a:spLocks noGrp="1"/>
          </p:cNvSpPr>
          <p:nvPr>
            <p:ph type="subTitle" idx="1"/>
          </p:nvPr>
        </p:nvSpPr>
        <p:spPr>
          <a:xfrm>
            <a:off x="1468430" y="2466731"/>
            <a:ext cx="7766936" cy="3676492"/>
          </a:xfrm>
        </p:spPr>
        <p:txBody>
          <a:bodyPr>
            <a:normAutofit fontScale="92500" lnSpcReduction="10000"/>
          </a:bodyPr>
          <a:lstStyle/>
          <a:p>
            <a:pPr algn="just"/>
            <a:r>
              <a:rPr lang="en-US" dirty="0">
                <a:solidFill>
                  <a:srgbClr val="00B050"/>
                </a:solidFill>
              </a:rPr>
              <a:t>A</a:t>
            </a:r>
            <a:r>
              <a:rPr lang="en-US" dirty="0" smtClean="0">
                <a:solidFill>
                  <a:srgbClr val="00B050"/>
                </a:solidFill>
              </a:rPr>
              <a:t> </a:t>
            </a:r>
            <a:r>
              <a:rPr lang="en-US" dirty="0">
                <a:solidFill>
                  <a:srgbClr val="00B050"/>
                </a:solidFill>
              </a:rPr>
              <a:t>method of directing, instructing and training a person or group of people, with the aim to achieve some goal or develop specific skills. </a:t>
            </a:r>
            <a:endParaRPr lang="en-US" dirty="0" smtClean="0">
              <a:solidFill>
                <a:srgbClr val="00B050"/>
              </a:solidFill>
            </a:endParaRPr>
          </a:p>
          <a:p>
            <a:pPr algn="just"/>
            <a:r>
              <a:rPr lang="en-US" b="1" dirty="0" smtClean="0">
                <a:solidFill>
                  <a:schemeClr val="tx1"/>
                </a:solidFill>
              </a:rPr>
              <a:t> Training</a:t>
            </a:r>
            <a:r>
              <a:rPr lang="en-US" dirty="0" smtClean="0">
                <a:solidFill>
                  <a:schemeClr val="tx1"/>
                </a:solidFill>
              </a:rPr>
              <a:t> </a:t>
            </a:r>
            <a:r>
              <a:rPr lang="en-US" dirty="0">
                <a:solidFill>
                  <a:schemeClr val="tx1"/>
                </a:solidFill>
              </a:rPr>
              <a:t>is teaching people to do what they don’t know how to do. </a:t>
            </a:r>
          </a:p>
          <a:p>
            <a:pPr algn="just"/>
            <a:r>
              <a:rPr lang="en-US" b="1" dirty="0">
                <a:solidFill>
                  <a:schemeClr val="tx1"/>
                </a:solidFill>
              </a:rPr>
              <a:t> </a:t>
            </a:r>
            <a:r>
              <a:rPr lang="en-US" b="1" dirty="0" smtClean="0">
                <a:solidFill>
                  <a:schemeClr val="tx1"/>
                </a:solidFill>
              </a:rPr>
              <a:t>Mentoring</a:t>
            </a:r>
            <a:r>
              <a:rPr lang="en-US" dirty="0" smtClean="0">
                <a:solidFill>
                  <a:schemeClr val="tx1"/>
                </a:solidFill>
              </a:rPr>
              <a:t> </a:t>
            </a:r>
            <a:r>
              <a:rPr lang="en-US" dirty="0">
                <a:solidFill>
                  <a:schemeClr val="tx1"/>
                </a:solidFill>
              </a:rPr>
              <a:t>is showing people how the people who are really good at doing something do it.  </a:t>
            </a:r>
          </a:p>
          <a:p>
            <a:pPr algn="just"/>
            <a:r>
              <a:rPr lang="en-US" dirty="0">
                <a:solidFill>
                  <a:schemeClr val="tx1"/>
                </a:solidFill>
              </a:rPr>
              <a:t> </a:t>
            </a:r>
            <a:r>
              <a:rPr lang="en-US" b="1" dirty="0" smtClean="0">
                <a:solidFill>
                  <a:schemeClr val="tx1"/>
                </a:solidFill>
              </a:rPr>
              <a:t>Counselling</a:t>
            </a:r>
            <a:r>
              <a:rPr lang="en-US" dirty="0" smtClean="0">
                <a:solidFill>
                  <a:schemeClr val="tx1"/>
                </a:solidFill>
              </a:rPr>
              <a:t> </a:t>
            </a:r>
            <a:r>
              <a:rPr lang="en-US" dirty="0">
                <a:solidFill>
                  <a:schemeClr val="tx1"/>
                </a:solidFill>
              </a:rPr>
              <a:t>is helping people come to terms with issues they are facing. </a:t>
            </a:r>
          </a:p>
          <a:p>
            <a:pPr algn="just"/>
            <a:r>
              <a:rPr lang="en-US" b="1" dirty="0">
                <a:solidFill>
                  <a:schemeClr val="tx1"/>
                </a:solidFill>
              </a:rPr>
              <a:t> </a:t>
            </a:r>
            <a:r>
              <a:rPr lang="en-US" b="1" dirty="0" smtClean="0">
                <a:solidFill>
                  <a:schemeClr val="tx1"/>
                </a:solidFill>
              </a:rPr>
              <a:t>Coaching </a:t>
            </a:r>
            <a:r>
              <a:rPr lang="en-US" b="1" dirty="0">
                <a:solidFill>
                  <a:schemeClr val="tx1"/>
                </a:solidFill>
              </a:rPr>
              <a:t>is none of these</a:t>
            </a:r>
            <a:r>
              <a:rPr lang="en-US" dirty="0">
                <a:solidFill>
                  <a:schemeClr val="tx1"/>
                </a:solidFill>
              </a:rPr>
              <a:t> – it is helping to identify the skills and capabilities that are within the person, and enabling them to use them to the best of their ability. Professional coaching uses a range of communication skills (such as targeted restatements, listening, questioning, clarifying etc.) to help the person in need to shift his/her perspectives and thereby discover different solutions to achieve the goals.</a:t>
            </a:r>
          </a:p>
          <a:p>
            <a:pPr algn="just"/>
            <a:endParaRPr lang="en-US" dirty="0"/>
          </a:p>
        </p:txBody>
      </p:sp>
    </p:spTree>
    <p:extLst>
      <p:ext uri="{BB962C8B-B14F-4D97-AF65-F5344CB8AC3E}">
        <p14:creationId xmlns:p14="http://schemas.microsoft.com/office/powerpoint/2010/main" val="35073197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669701"/>
            <a:ext cx="7766936" cy="1687133"/>
          </a:xfrm>
        </p:spPr>
        <p:txBody>
          <a:bodyPr/>
          <a:lstStyle/>
          <a:p>
            <a:pPr algn="ctr"/>
            <a:r>
              <a:rPr lang="en-US" sz="3200" dirty="0"/>
              <a:t>What is Coaching? Support method for the integration of refugees</a:t>
            </a:r>
            <a:br>
              <a:rPr lang="en-US" sz="3200" dirty="0"/>
            </a:br>
            <a:endParaRPr lang="en-US" sz="3200" dirty="0"/>
          </a:p>
        </p:txBody>
      </p:sp>
      <p:sp>
        <p:nvSpPr>
          <p:cNvPr id="3" name="Subtitle 2"/>
          <p:cNvSpPr>
            <a:spLocks noGrp="1"/>
          </p:cNvSpPr>
          <p:nvPr>
            <p:ph type="subTitle" idx="1"/>
          </p:nvPr>
        </p:nvSpPr>
        <p:spPr>
          <a:xfrm>
            <a:off x="1507067" y="2150773"/>
            <a:ext cx="7766936" cy="2996960"/>
          </a:xfrm>
        </p:spPr>
        <p:txBody>
          <a:bodyPr>
            <a:normAutofit fontScale="92500"/>
          </a:bodyPr>
          <a:lstStyle/>
          <a:p>
            <a:pPr algn="just"/>
            <a:r>
              <a:rPr lang="en-US" dirty="0"/>
              <a:t> </a:t>
            </a:r>
            <a:r>
              <a:rPr lang="en-US" dirty="0">
                <a:solidFill>
                  <a:schemeClr val="tx1"/>
                </a:solidFill>
              </a:rPr>
              <a:t>In the last years specific techniques from coaching were applied successfully in helping vulnerable </a:t>
            </a:r>
            <a:r>
              <a:rPr lang="en-US" dirty="0" smtClean="0">
                <a:solidFill>
                  <a:schemeClr val="tx1"/>
                </a:solidFill>
              </a:rPr>
              <a:t>groups.</a:t>
            </a:r>
          </a:p>
          <a:p>
            <a:pPr algn="just"/>
            <a:r>
              <a:rPr lang="en-US" dirty="0" smtClean="0">
                <a:solidFill>
                  <a:schemeClr val="tx1"/>
                </a:solidFill>
              </a:rPr>
              <a:t> Coaching </a:t>
            </a:r>
            <a:r>
              <a:rPr lang="en-US" dirty="0">
                <a:solidFill>
                  <a:schemeClr val="tx1"/>
                </a:solidFill>
              </a:rPr>
              <a:t>approach is a very innovative topic used in various domains in helping people to learn how to increase their self- awareness, improve confidence in dealing with various obstacles and challenges in their </a:t>
            </a:r>
            <a:r>
              <a:rPr lang="en-US" dirty="0" smtClean="0">
                <a:solidFill>
                  <a:schemeClr val="tx1"/>
                </a:solidFill>
              </a:rPr>
              <a:t>current </a:t>
            </a:r>
            <a:r>
              <a:rPr lang="en-US" dirty="0">
                <a:solidFill>
                  <a:schemeClr val="tx1"/>
                </a:solidFill>
              </a:rPr>
              <a:t>life, increase motivation. </a:t>
            </a:r>
            <a:endParaRPr lang="en-US" dirty="0" smtClean="0">
              <a:solidFill>
                <a:schemeClr val="tx1"/>
              </a:solidFill>
            </a:endParaRPr>
          </a:p>
          <a:p>
            <a:pPr algn="just"/>
            <a:r>
              <a:rPr lang="en-US" b="1" dirty="0">
                <a:solidFill>
                  <a:srgbClr val="00B050"/>
                </a:solidFill>
              </a:rPr>
              <a:t>A coach</a:t>
            </a:r>
            <a:r>
              <a:rPr lang="en-US" dirty="0">
                <a:solidFill>
                  <a:srgbClr val="00B050"/>
                </a:solidFill>
              </a:rPr>
              <a:t> </a:t>
            </a:r>
            <a:r>
              <a:rPr lang="en-US" dirty="0">
                <a:solidFill>
                  <a:schemeClr val="tx1"/>
                </a:solidFill>
              </a:rPr>
              <a:t>helps people to learn themselves, rather than to impose </a:t>
            </a:r>
            <a:r>
              <a:rPr lang="en-US" dirty="0" smtClean="0">
                <a:solidFill>
                  <a:schemeClr val="tx1"/>
                </a:solidFill>
              </a:rPr>
              <a:t>anything. </a:t>
            </a:r>
            <a:r>
              <a:rPr lang="en-US" dirty="0">
                <a:solidFill>
                  <a:schemeClr val="tx1"/>
                </a:solidFill>
              </a:rPr>
              <a:t>A coach is trained to listen, observe and adapt to subjects according to each client. He seeks to apply solutions and strategies considering from the beginning that the client is creative and resourceful. </a:t>
            </a:r>
          </a:p>
        </p:txBody>
      </p:sp>
    </p:spTree>
    <p:extLst>
      <p:ext uri="{BB962C8B-B14F-4D97-AF65-F5344CB8AC3E}">
        <p14:creationId xmlns:p14="http://schemas.microsoft.com/office/powerpoint/2010/main" val="4232610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721217"/>
            <a:ext cx="7766936" cy="1880315"/>
          </a:xfrm>
        </p:spPr>
        <p:txBody>
          <a:bodyPr/>
          <a:lstStyle/>
          <a:p>
            <a:pPr algn="ctr"/>
            <a:r>
              <a:rPr lang="en-US" sz="3200" dirty="0"/>
              <a:t>What is Coaching? Support method for the integration of refugees</a:t>
            </a:r>
          </a:p>
        </p:txBody>
      </p:sp>
      <p:sp>
        <p:nvSpPr>
          <p:cNvPr id="3" name="Subtitle 2"/>
          <p:cNvSpPr>
            <a:spLocks noGrp="1"/>
          </p:cNvSpPr>
          <p:nvPr>
            <p:ph type="subTitle" idx="1"/>
          </p:nvPr>
        </p:nvSpPr>
        <p:spPr>
          <a:xfrm>
            <a:off x="1507067" y="2897746"/>
            <a:ext cx="7766936" cy="2859109"/>
          </a:xfrm>
        </p:spPr>
        <p:txBody>
          <a:bodyPr>
            <a:normAutofit/>
          </a:bodyPr>
          <a:lstStyle/>
          <a:p>
            <a:pPr algn="just"/>
            <a:r>
              <a:rPr lang="en-US" dirty="0">
                <a:solidFill>
                  <a:schemeClr val="tx1"/>
                </a:solidFill>
              </a:rPr>
              <a:t>Active listening is part of the basic posture of the </a:t>
            </a:r>
            <a:r>
              <a:rPr lang="en-US" dirty="0" smtClean="0">
                <a:solidFill>
                  <a:schemeClr val="tx1"/>
                </a:solidFill>
              </a:rPr>
              <a:t>coach.</a:t>
            </a:r>
          </a:p>
          <a:p>
            <a:pPr algn="just"/>
            <a:r>
              <a:rPr lang="en-US" dirty="0">
                <a:solidFill>
                  <a:schemeClr val="tx1"/>
                </a:solidFill>
              </a:rPr>
              <a:t>A person who can actively listen for example to help the speaker, when he lost track explanations by phrases like "What were we talking about?” “You were just started to tell me about your work tasks? It can be opened questions that provide a total freedom to the </a:t>
            </a:r>
            <a:r>
              <a:rPr lang="en-US" dirty="0" err="1">
                <a:solidFill>
                  <a:schemeClr val="tx1"/>
                </a:solidFill>
              </a:rPr>
              <a:t>coachee</a:t>
            </a:r>
            <a:r>
              <a:rPr lang="en-US" dirty="0">
                <a:solidFill>
                  <a:schemeClr val="tx1"/>
                </a:solidFill>
              </a:rPr>
              <a:t> to express his/her </a:t>
            </a:r>
            <a:r>
              <a:rPr lang="en-US" dirty="0" smtClean="0">
                <a:solidFill>
                  <a:schemeClr val="tx1"/>
                </a:solidFill>
              </a:rPr>
              <a:t>opinions </a:t>
            </a:r>
            <a:r>
              <a:rPr lang="en-US" dirty="0">
                <a:solidFill>
                  <a:schemeClr val="tx1"/>
                </a:solidFill>
              </a:rPr>
              <a:t>or it can be questions to which the </a:t>
            </a:r>
            <a:r>
              <a:rPr lang="en-US" dirty="0" err="1">
                <a:solidFill>
                  <a:schemeClr val="tx1"/>
                </a:solidFill>
              </a:rPr>
              <a:t>coachee</a:t>
            </a:r>
            <a:r>
              <a:rPr lang="en-US" dirty="0">
                <a:solidFill>
                  <a:schemeClr val="tx1"/>
                </a:solidFill>
              </a:rPr>
              <a:t> is able to provide a short “Yes” or “No” that help him/her to clarify an idea or to assume a certain decision.</a:t>
            </a:r>
          </a:p>
          <a:p>
            <a:pPr algn="just"/>
            <a:endParaRPr lang="en-US" dirty="0"/>
          </a:p>
        </p:txBody>
      </p:sp>
    </p:spTree>
    <p:extLst>
      <p:ext uri="{BB962C8B-B14F-4D97-AF65-F5344CB8AC3E}">
        <p14:creationId xmlns:p14="http://schemas.microsoft.com/office/powerpoint/2010/main" val="37307245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476518"/>
            <a:ext cx="7766936" cy="2060620"/>
          </a:xfrm>
        </p:spPr>
        <p:txBody>
          <a:bodyPr/>
          <a:lstStyle/>
          <a:p>
            <a:pPr algn="ctr"/>
            <a:r>
              <a:rPr lang="en-US" sz="3200" dirty="0"/>
              <a:t>What is Coaching? Support method for the integration of refugees</a:t>
            </a:r>
          </a:p>
        </p:txBody>
      </p:sp>
      <p:sp>
        <p:nvSpPr>
          <p:cNvPr id="3" name="Subtitle 2"/>
          <p:cNvSpPr>
            <a:spLocks noGrp="1"/>
          </p:cNvSpPr>
          <p:nvPr>
            <p:ph type="subTitle" idx="1"/>
          </p:nvPr>
        </p:nvSpPr>
        <p:spPr>
          <a:xfrm>
            <a:off x="1507067" y="2717442"/>
            <a:ext cx="7766936" cy="3155323"/>
          </a:xfrm>
        </p:spPr>
        <p:txBody>
          <a:bodyPr>
            <a:normAutofit fontScale="85000" lnSpcReduction="20000"/>
          </a:bodyPr>
          <a:lstStyle/>
          <a:p>
            <a:pPr algn="just"/>
            <a:r>
              <a:rPr lang="en-US" sz="2600" dirty="0">
                <a:solidFill>
                  <a:srgbClr val="00B050"/>
                </a:solidFill>
              </a:rPr>
              <a:t>The </a:t>
            </a:r>
            <a:r>
              <a:rPr lang="en-US" sz="2600" dirty="0" err="1">
                <a:solidFill>
                  <a:srgbClr val="00B050"/>
                </a:solidFill>
              </a:rPr>
              <a:t>coachee</a:t>
            </a:r>
            <a:r>
              <a:rPr lang="en-US" sz="2600" b="1" dirty="0">
                <a:solidFill>
                  <a:srgbClr val="00B050"/>
                </a:solidFill>
              </a:rPr>
              <a:t> </a:t>
            </a:r>
            <a:r>
              <a:rPr lang="en-US" sz="2600" dirty="0">
                <a:solidFill>
                  <a:schemeClr val="tx1"/>
                </a:solidFill>
              </a:rPr>
              <a:t>is the person who receives the coach support, in our case the refugee.</a:t>
            </a:r>
          </a:p>
          <a:p>
            <a:pPr algn="just"/>
            <a:r>
              <a:rPr lang="en-US" sz="2600" b="1" dirty="0">
                <a:solidFill>
                  <a:srgbClr val="00B050"/>
                </a:solidFill>
              </a:rPr>
              <a:t>THE COACH SKILLS</a:t>
            </a:r>
            <a:endParaRPr lang="en-US" sz="2600" dirty="0">
              <a:solidFill>
                <a:srgbClr val="00B050"/>
              </a:solidFill>
            </a:endParaRPr>
          </a:p>
          <a:p>
            <a:pPr algn="just"/>
            <a:r>
              <a:rPr lang="en-US" sz="2600" dirty="0">
                <a:solidFill>
                  <a:schemeClr val="tx1"/>
                </a:solidFill>
              </a:rPr>
              <a:t>Building rapport or relationship</a:t>
            </a:r>
          </a:p>
          <a:p>
            <a:pPr algn="just"/>
            <a:r>
              <a:rPr lang="en-US" sz="2600" dirty="0">
                <a:solidFill>
                  <a:schemeClr val="tx1"/>
                </a:solidFill>
              </a:rPr>
              <a:t>Different levels of listening</a:t>
            </a:r>
          </a:p>
          <a:p>
            <a:pPr algn="just"/>
            <a:r>
              <a:rPr lang="en-US" sz="2600" dirty="0">
                <a:solidFill>
                  <a:schemeClr val="tx1"/>
                </a:solidFill>
              </a:rPr>
              <a:t>Using intuition</a:t>
            </a:r>
          </a:p>
          <a:p>
            <a:pPr algn="just"/>
            <a:r>
              <a:rPr lang="en-US" sz="2600" dirty="0">
                <a:solidFill>
                  <a:schemeClr val="tx1"/>
                </a:solidFill>
              </a:rPr>
              <a:t>Asking questions</a:t>
            </a:r>
          </a:p>
          <a:p>
            <a:pPr algn="just"/>
            <a:r>
              <a:rPr lang="en-US" sz="2600" dirty="0">
                <a:solidFill>
                  <a:schemeClr val="tx1"/>
                </a:solidFill>
              </a:rPr>
              <a:t>Giving supportive feedback</a:t>
            </a:r>
          </a:p>
          <a:p>
            <a:pPr algn="just"/>
            <a:endParaRPr lang="en-US" sz="2400" dirty="0"/>
          </a:p>
        </p:txBody>
      </p:sp>
    </p:spTree>
    <p:extLst>
      <p:ext uri="{BB962C8B-B14F-4D97-AF65-F5344CB8AC3E}">
        <p14:creationId xmlns:p14="http://schemas.microsoft.com/office/powerpoint/2010/main" val="2729849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463640"/>
            <a:ext cx="7766936" cy="2228046"/>
          </a:xfrm>
        </p:spPr>
        <p:txBody>
          <a:bodyPr/>
          <a:lstStyle/>
          <a:p>
            <a:pPr algn="ctr"/>
            <a:r>
              <a:rPr lang="en-US" sz="3600" b="1" i="1" dirty="0"/>
              <a:t>THE COACHING PROCESS</a:t>
            </a:r>
            <a:r>
              <a:rPr lang="en-US" sz="3600" dirty="0"/>
              <a:t/>
            </a:r>
            <a:br>
              <a:rPr lang="en-US" sz="3600" dirty="0"/>
            </a:br>
            <a:r>
              <a:rPr lang="en-US" sz="3600" b="1" i="1" dirty="0"/>
              <a:t> </a:t>
            </a:r>
            <a:r>
              <a:rPr lang="en-US" sz="3600" dirty="0"/>
              <a:t/>
            </a:r>
            <a:br>
              <a:rPr lang="en-US" sz="3600" dirty="0"/>
            </a:br>
            <a:endParaRPr lang="en-US" sz="3600" dirty="0"/>
          </a:p>
        </p:txBody>
      </p:sp>
      <p:sp>
        <p:nvSpPr>
          <p:cNvPr id="3" name="Subtitle 2"/>
          <p:cNvSpPr>
            <a:spLocks noGrp="1"/>
          </p:cNvSpPr>
          <p:nvPr>
            <p:ph type="subTitle" idx="1"/>
          </p:nvPr>
        </p:nvSpPr>
        <p:spPr>
          <a:xfrm>
            <a:off x="1507067" y="2975020"/>
            <a:ext cx="7766936" cy="2949261"/>
          </a:xfrm>
        </p:spPr>
        <p:txBody>
          <a:bodyPr>
            <a:normAutofit/>
          </a:bodyPr>
          <a:lstStyle/>
          <a:p>
            <a:pPr algn="just"/>
            <a:r>
              <a:rPr lang="en-US" sz="2000" b="1" dirty="0" smtClean="0">
                <a:solidFill>
                  <a:srgbClr val="00B050"/>
                </a:solidFill>
              </a:rPr>
              <a:t>COACHING SESSIONS</a:t>
            </a:r>
          </a:p>
          <a:p>
            <a:pPr algn="just"/>
            <a:r>
              <a:rPr lang="en-US" sz="2000" dirty="0">
                <a:solidFill>
                  <a:schemeClr val="tx1"/>
                </a:solidFill>
              </a:rPr>
              <a:t>Guiding Principles</a:t>
            </a:r>
          </a:p>
          <a:p>
            <a:pPr lvl="0" algn="just"/>
            <a:r>
              <a:rPr lang="en-US" sz="2000" dirty="0">
                <a:solidFill>
                  <a:schemeClr val="tx1"/>
                </a:solidFill>
              </a:rPr>
              <a:t>Establish conversation – introduce session; establish rapport; create a coaching climate/atmosphere.</a:t>
            </a:r>
          </a:p>
          <a:p>
            <a:pPr lvl="0" algn="just"/>
            <a:r>
              <a:rPr lang="en-US" sz="2000" dirty="0">
                <a:solidFill>
                  <a:schemeClr val="tx1"/>
                </a:solidFill>
              </a:rPr>
              <a:t>Identify topic and goal – agree what you will talk about; agree desired outcome; distinguish conversational thread.</a:t>
            </a:r>
          </a:p>
          <a:p>
            <a:pPr algn="just"/>
            <a:endParaRPr lang="en-US" sz="2000" dirty="0">
              <a:solidFill>
                <a:srgbClr val="00B050"/>
              </a:solidFill>
            </a:endParaRPr>
          </a:p>
        </p:txBody>
      </p:sp>
    </p:spTree>
    <p:extLst>
      <p:ext uri="{BB962C8B-B14F-4D97-AF65-F5344CB8AC3E}">
        <p14:creationId xmlns:p14="http://schemas.microsoft.com/office/powerpoint/2010/main" val="261434866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36</TotalTime>
  <Words>860</Words>
  <Application>Microsoft Office PowerPoint</Application>
  <PresentationFormat>Widescreen</PresentationFormat>
  <Paragraphs>57</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Trebuchet MS</vt:lpstr>
      <vt:lpstr>Wingdings 3</vt:lpstr>
      <vt:lpstr>Facet</vt:lpstr>
      <vt:lpstr>COACHING-INNOVATIVE APPROACH FOR BETTER INTEGRATION OF REFUGEES </vt:lpstr>
      <vt:lpstr>Project Presentation</vt:lpstr>
      <vt:lpstr>Project Presentation</vt:lpstr>
      <vt:lpstr>Project Presentation</vt:lpstr>
      <vt:lpstr>What is Coaching? Support method for the integration of refugees </vt:lpstr>
      <vt:lpstr>What is Coaching? Support method for the integration of refugees </vt:lpstr>
      <vt:lpstr>What is Coaching? Support method for the integration of refugees</vt:lpstr>
      <vt:lpstr>What is Coaching? Support method for the integration of refugees</vt:lpstr>
      <vt:lpstr>THE COACHING PROCESS   </vt:lpstr>
      <vt:lpstr>THE COACHING PROCESS </vt:lpstr>
      <vt:lpstr>METHODS TO MONITOR THE COACHEE PROGRESS </vt:lpstr>
      <vt:lpstr>Intercultural Coaching</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COACHING-INNOVATIVE APPROACH FOR BETTER INTEGRATION OF REFUGEES </dc:title>
  <dc:creator>windows</dc:creator>
  <cp:lastModifiedBy>windows</cp:lastModifiedBy>
  <cp:revision>31</cp:revision>
  <dcterms:created xsi:type="dcterms:W3CDTF">2015-02-22T16:40:52Z</dcterms:created>
  <dcterms:modified xsi:type="dcterms:W3CDTF">2015-08-15T12:59:47Z</dcterms:modified>
</cp:coreProperties>
</file>